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2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3"/>
    <p:restoredTop sz="94719"/>
  </p:normalViewPr>
  <p:slideViewPr>
    <p:cSldViewPr snapToGrid="0" snapToObjects="1">
      <p:cViewPr varScale="1">
        <p:scale>
          <a:sx n="145" d="100"/>
          <a:sy n="145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401EC-8D83-9B44-BB60-EE7DCE6E8F71}" type="datetimeFigureOut">
              <a:rPr lang="sv-SE" smtClean="0"/>
              <a:t>2021-05-09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323EE-E0E0-924D-BC45-BBA9A46E3D9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419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323EE-E0E0-924D-BC45-BBA9A46E3D9B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556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8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2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0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7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5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30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8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4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68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2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67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5/9/21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8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etagande.se/skoj-lasning/om-farger-och-fargers-betydels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uxplanet.org/create-emotion-with-color-in-ux-design-446a3766b085#.833er7ne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1B1C0996-23B8-45CC-BC8F-5999DFA0D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" r="-2" b="4949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</p:spPr>
      </p:pic>
      <p:sp>
        <p:nvSpPr>
          <p:cNvPr id="23" name="Rectangle 1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FB647-FF39-1247-9CB7-23E946B06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3503" y="1709530"/>
            <a:ext cx="3754671" cy="2528515"/>
          </a:xfrm>
        </p:spPr>
        <p:txBody>
          <a:bodyPr anchor="b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Gränssnittsdesign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26988-DEE1-0C4E-98F9-EF4E2BC6A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915" y="4238046"/>
            <a:ext cx="3751260" cy="174140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Lars Strömberg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FDA31BEA-6871-A643-B666-54FC089A0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75" y="6176409"/>
            <a:ext cx="2425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6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wearing a blue shirt and tie&#10;&#10;Description automatically generated with medium confidence">
            <a:extLst>
              <a:ext uri="{FF2B5EF4-FFF2-40B4-BE49-F238E27FC236}">
                <a16:creationId xmlns:a16="http://schemas.microsoft.com/office/drawing/2014/main" id="{533600F9-5AC2-7D4C-AB0F-873CF3F4C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971" r="2" b="23215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DF3EB-99D1-2543-9628-5CDE1DCD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Inger Förtroende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AB9E4-889C-C94E-BAFD-A2F4D999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Lyxigt</a:t>
            </a:r>
            <a:br>
              <a:rPr lang="sv-SE" dirty="0"/>
            </a:br>
            <a:r>
              <a:rPr lang="sv-SE" dirty="0"/>
              <a:t>Majestätisk</a:t>
            </a:r>
            <a:br>
              <a:rPr lang="sv-SE" dirty="0"/>
            </a:br>
            <a:r>
              <a:rPr lang="sv-SE" dirty="0"/>
              <a:t>Rikedom</a:t>
            </a:r>
            <a:br>
              <a:rPr lang="sv-SE" dirty="0"/>
            </a:br>
            <a:r>
              <a:rPr lang="sv-SE" dirty="0" err="1"/>
              <a:t>Feminitet</a:t>
            </a:r>
            <a:endParaRPr lang="sv-SE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5C4528E-9236-4D4A-84BB-4240C2144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863" y="1624218"/>
            <a:ext cx="6172200" cy="3358739"/>
          </a:xfrm>
        </p:spPr>
      </p:pic>
    </p:spTree>
    <p:extLst>
      <p:ext uri="{BB962C8B-B14F-4D97-AF65-F5344CB8AC3E}">
        <p14:creationId xmlns:p14="http://schemas.microsoft.com/office/powerpoint/2010/main" val="364876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9BEC-94ED-4A48-BE6B-066DDB7B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Mer om färger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D429D-DA67-9344-BA03-149204481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https://www.foretagande.se/skoj-lasning/om-farger-och-fargers-betydelse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4666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B6FC35-EFD9-2140-9089-6919BFD095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1" r="3" b="17812"/>
          <a:stretch/>
        </p:blipFill>
        <p:spPr bwMode="auto">
          <a:xfrm>
            <a:off x="20" y="1074544"/>
            <a:ext cx="7562606" cy="506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7A5CD-CDE8-D14E-B7B8-63550DEDD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Färghjulet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4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24A2D4C3-6AC7-504C-A8FE-A4C600E55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98" r="3884" b="2"/>
          <a:stretch/>
        </p:blipFill>
        <p:spPr>
          <a:xfrm>
            <a:off x="643466" y="966276"/>
            <a:ext cx="6216561" cy="416747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A92EC-8194-6146-A235-77368CB5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000" b="0" cap="all" dirty="0">
                <a:solidFill>
                  <a:schemeClr val="tx2"/>
                </a:solidFill>
              </a:rPr>
              <a:t>Analogous Colors</a:t>
            </a:r>
            <a:br>
              <a:rPr lang="en-US" sz="2000" b="0" cap="all" dirty="0">
                <a:solidFill>
                  <a:schemeClr val="tx2"/>
                </a:solidFill>
              </a:rPr>
            </a:br>
            <a:r>
              <a:rPr lang="en-US" sz="2000" b="0" cap="all" dirty="0">
                <a:solidFill>
                  <a:schemeClr val="tx2"/>
                </a:solidFill>
              </a:rPr>
              <a:t>- </a:t>
            </a:r>
            <a:r>
              <a:rPr lang="en-US" sz="2000" b="0" cap="all" dirty="0" err="1">
                <a:solidFill>
                  <a:schemeClr val="tx2"/>
                </a:solidFill>
              </a:rPr>
              <a:t>Inte</a:t>
            </a:r>
            <a:r>
              <a:rPr lang="en-US" sz="2000" b="0" cap="all" dirty="0">
                <a:solidFill>
                  <a:schemeClr val="tx2"/>
                </a:solidFill>
              </a:rPr>
              <a:t> </a:t>
            </a:r>
            <a:r>
              <a:rPr lang="en-US" sz="2000" b="0" cap="all" dirty="0" err="1">
                <a:solidFill>
                  <a:schemeClr val="tx2"/>
                </a:solidFill>
              </a:rPr>
              <a:t>ansträngande</a:t>
            </a:r>
            <a:br>
              <a:rPr lang="en-US" sz="2000" b="0" cap="all" dirty="0">
                <a:solidFill>
                  <a:schemeClr val="tx2"/>
                </a:solidFill>
              </a:rPr>
            </a:br>
            <a:r>
              <a:rPr lang="en-US" sz="2000" b="0" cap="all" dirty="0">
                <a:solidFill>
                  <a:schemeClr val="tx2"/>
                </a:solidFill>
              </a:rPr>
              <a:t>- Bra </a:t>
            </a:r>
            <a:r>
              <a:rPr lang="en-US" sz="2000" b="0" cap="all" dirty="0" err="1">
                <a:solidFill>
                  <a:schemeClr val="tx2"/>
                </a:solidFill>
              </a:rPr>
              <a:t>för</a:t>
            </a:r>
            <a:r>
              <a:rPr lang="en-US" sz="2000" b="0" cap="all" dirty="0">
                <a:solidFill>
                  <a:schemeClr val="tx2"/>
                </a:solidFill>
              </a:rPr>
              <a:t> </a:t>
            </a:r>
            <a:r>
              <a:rPr lang="en-US" sz="2000" b="0" cap="all" dirty="0" err="1">
                <a:solidFill>
                  <a:schemeClr val="tx2"/>
                </a:solidFill>
              </a:rPr>
              <a:t>bakgrunder</a:t>
            </a:r>
            <a:br>
              <a:rPr lang="en-US" sz="2000" b="0" cap="all" dirty="0">
                <a:solidFill>
                  <a:schemeClr val="tx2"/>
                </a:solidFill>
              </a:rPr>
            </a:br>
            <a:r>
              <a:rPr lang="en-US" sz="2000" b="0" cap="all" dirty="0">
                <a:solidFill>
                  <a:schemeClr val="tx2"/>
                </a:solidFill>
              </a:rPr>
              <a:t>- UI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09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C8D4B03F-2660-494E-8D6B-88002251B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10" r="5035"/>
          <a:stretch/>
        </p:blipFill>
        <p:spPr>
          <a:xfrm>
            <a:off x="643466" y="966271"/>
            <a:ext cx="6216561" cy="41674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A73D4-DB55-BB43-B893-4F1773903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b="0" cap="all" dirty="0">
                <a:solidFill>
                  <a:schemeClr val="tx2"/>
                </a:solidFill>
              </a:rPr>
              <a:t>Complementary </a:t>
            </a:r>
            <a:r>
              <a:rPr lang="en-US" sz="1700" b="0" cap="all">
                <a:solidFill>
                  <a:schemeClr val="tx2"/>
                </a:solidFill>
              </a:rPr>
              <a:t>Colours</a:t>
            </a:r>
            <a:br>
              <a:rPr lang="en-US" sz="1700" b="0" cap="all" dirty="0">
                <a:solidFill>
                  <a:schemeClr val="tx2"/>
                </a:solidFill>
              </a:rPr>
            </a:br>
            <a:r>
              <a:rPr lang="en-US" sz="1700" b="0" cap="all" dirty="0">
                <a:solidFill>
                  <a:schemeClr val="tx2"/>
                </a:solidFill>
              </a:rPr>
              <a:t>- </a:t>
            </a:r>
            <a:r>
              <a:rPr lang="en-US" sz="1700" b="0" cap="all">
                <a:solidFill>
                  <a:schemeClr val="tx2"/>
                </a:solidFill>
              </a:rPr>
              <a:t>Ojämn</a:t>
            </a:r>
            <a:r>
              <a:rPr lang="en-US" sz="1700" b="0" cap="all" dirty="0">
                <a:solidFill>
                  <a:schemeClr val="tx2"/>
                </a:solidFill>
              </a:rPr>
              <a:t> </a:t>
            </a:r>
            <a:r>
              <a:rPr lang="en-US" sz="1700" b="0" cap="all">
                <a:solidFill>
                  <a:schemeClr val="tx2"/>
                </a:solidFill>
              </a:rPr>
              <a:t>desig</a:t>
            </a:r>
            <a:br>
              <a:rPr lang="en-US" sz="1700" b="0" cap="all" dirty="0">
                <a:solidFill>
                  <a:schemeClr val="tx2"/>
                </a:solidFill>
              </a:rPr>
            </a:br>
            <a:r>
              <a:rPr lang="en-US" sz="1700" b="0" cap="all" dirty="0">
                <a:solidFill>
                  <a:schemeClr val="tx2"/>
                </a:solidFill>
              </a:rPr>
              <a:t>- </a:t>
            </a:r>
            <a:r>
              <a:rPr lang="en-US" sz="1700" b="0" cap="all">
                <a:solidFill>
                  <a:schemeClr val="tx2"/>
                </a:solidFill>
              </a:rPr>
              <a:t>Färger</a:t>
            </a:r>
            <a:r>
              <a:rPr lang="en-US" sz="1700" b="0" cap="all" dirty="0">
                <a:solidFill>
                  <a:schemeClr val="tx2"/>
                </a:solidFill>
              </a:rPr>
              <a:t> </a:t>
            </a:r>
            <a:r>
              <a:rPr lang="en-US" sz="1700" b="0" cap="all">
                <a:solidFill>
                  <a:schemeClr val="tx2"/>
                </a:solidFill>
              </a:rPr>
              <a:t>stöter</a:t>
            </a:r>
            <a:r>
              <a:rPr lang="en-US" sz="1700" b="0" cap="all" dirty="0">
                <a:solidFill>
                  <a:schemeClr val="tx2"/>
                </a:solidFill>
              </a:rPr>
              <a:t> sig</a:t>
            </a:r>
            <a:br>
              <a:rPr lang="en-US" sz="1700" b="0" cap="all" dirty="0">
                <a:solidFill>
                  <a:schemeClr val="tx2"/>
                </a:solidFill>
              </a:rPr>
            </a:br>
            <a:r>
              <a:rPr lang="en-US" sz="1700" b="0" cap="all" dirty="0">
                <a:solidFill>
                  <a:schemeClr val="tx2"/>
                </a:solidFill>
              </a:rPr>
              <a:t>-</a:t>
            </a:r>
            <a:r>
              <a:rPr lang="en-US" sz="1700" b="0" cap="all">
                <a:solidFill>
                  <a:schemeClr val="tx2"/>
                </a:solidFill>
              </a:rPr>
              <a:t>Fångar</a:t>
            </a:r>
            <a:r>
              <a:rPr lang="en-US" sz="1700" b="0" cap="all" dirty="0">
                <a:solidFill>
                  <a:schemeClr val="tx2"/>
                </a:solidFill>
              </a:rPr>
              <a:t> </a:t>
            </a:r>
            <a:r>
              <a:rPr lang="en-US" sz="1700" b="0" cap="all">
                <a:solidFill>
                  <a:schemeClr val="tx2"/>
                </a:solidFill>
              </a:rPr>
              <a:t>uppmärksamhet</a:t>
            </a:r>
            <a:br>
              <a:rPr lang="en-US" sz="1700" b="0" cap="all" dirty="0">
                <a:solidFill>
                  <a:schemeClr val="tx2"/>
                </a:solidFill>
              </a:rPr>
            </a:br>
            <a:r>
              <a:rPr lang="en-US" sz="1700" b="0" cap="all" dirty="0">
                <a:solidFill>
                  <a:schemeClr val="tx2"/>
                </a:solidFill>
              </a:rPr>
              <a:t>- Logo design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5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Shape&#10;&#10;Description automatically generated">
            <a:extLst>
              <a:ext uri="{FF2B5EF4-FFF2-40B4-BE49-F238E27FC236}">
                <a16:creationId xmlns:a16="http://schemas.microsoft.com/office/drawing/2014/main" id="{8A81A82A-09F2-1C4F-884C-222E068DB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80" r="2" b="2"/>
          <a:stretch/>
        </p:blipFill>
        <p:spPr>
          <a:xfrm>
            <a:off x="643466" y="966276"/>
            <a:ext cx="6216561" cy="416747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B5B1-3D81-D74B-ACF5-56FFDDF0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500" b="0" cap="all">
                <a:solidFill>
                  <a:schemeClr val="tx2"/>
                </a:solidFill>
              </a:rPr>
              <a:t>Split Colours</a:t>
            </a:r>
            <a:br>
              <a:rPr lang="en-US" sz="2500" b="0" cap="all">
                <a:solidFill>
                  <a:schemeClr val="tx2"/>
                </a:solidFill>
              </a:rPr>
            </a:br>
            <a:r>
              <a:rPr lang="en-US" sz="2500" b="0" cap="all">
                <a:solidFill>
                  <a:schemeClr val="tx2"/>
                </a:solidFill>
              </a:rPr>
              <a:t>- App ikoner</a:t>
            </a:r>
            <a:br>
              <a:rPr lang="en-US" sz="2500" b="0" cap="all">
                <a:solidFill>
                  <a:schemeClr val="tx2"/>
                </a:solidFill>
              </a:rPr>
            </a:br>
            <a:r>
              <a:rPr lang="en-US" sz="2500" b="0" cap="all">
                <a:solidFill>
                  <a:schemeClr val="tx2"/>
                </a:solidFill>
              </a:rPr>
              <a:t>Håller det enkelt</a:t>
            </a:r>
            <a:br>
              <a:rPr lang="en-US" sz="2500" b="0" cap="all">
                <a:solidFill>
                  <a:schemeClr val="tx2"/>
                </a:solidFill>
              </a:rPr>
            </a:br>
            <a:r>
              <a:rPr lang="en-US" sz="2500" b="0" cap="all">
                <a:solidFill>
                  <a:schemeClr val="tx2"/>
                </a:solidFill>
              </a:rPr>
              <a:t>- Står ut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AF94F79C-46DC-524B-B985-A256146C1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1107340"/>
            <a:ext cx="6216561" cy="38853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15817-9329-7E4B-9829-C954EB69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000" b="0" cap="all">
                <a:solidFill>
                  <a:schemeClr val="tx2"/>
                </a:solidFill>
              </a:rPr>
              <a:t>Triadic Colours</a:t>
            </a:r>
            <a:br>
              <a:rPr lang="en-US" sz="2000" b="0" cap="all">
                <a:solidFill>
                  <a:schemeClr val="tx2"/>
                </a:solidFill>
              </a:rPr>
            </a:br>
            <a:r>
              <a:rPr lang="en-US" sz="2000" b="0" cap="all">
                <a:solidFill>
                  <a:schemeClr val="tx2"/>
                </a:solidFill>
              </a:rPr>
              <a:t>- Jämn och balanserad</a:t>
            </a:r>
            <a:br>
              <a:rPr lang="en-US" sz="2000" b="0" cap="all">
                <a:solidFill>
                  <a:schemeClr val="tx2"/>
                </a:solidFill>
              </a:rPr>
            </a:br>
            <a:r>
              <a:rPr lang="en-US" sz="2000" b="0" cap="all">
                <a:solidFill>
                  <a:schemeClr val="tx2"/>
                </a:solidFill>
              </a:rPr>
              <a:t>- Ser väldigt 90-tal ut (överanvändes då)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34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D6BF020A-E91F-4B45-AB89-2FF1C4081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20" r="3970" b="1"/>
          <a:stretch/>
        </p:blipFill>
        <p:spPr>
          <a:xfrm>
            <a:off x="643466" y="966263"/>
            <a:ext cx="6216561" cy="416750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C8289-752A-764C-AF2C-8F41DA7D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b="0" cap="all">
                <a:solidFill>
                  <a:schemeClr val="tx2"/>
                </a:solidFill>
              </a:rPr>
              <a:t>Monocromatic</a:t>
            </a:r>
            <a:br>
              <a:rPr lang="en-US" sz="1700" b="0" cap="all">
                <a:solidFill>
                  <a:schemeClr val="tx2"/>
                </a:solidFill>
              </a:rPr>
            </a:br>
            <a:r>
              <a:rPr lang="en-US" sz="1700" b="0" cap="all">
                <a:solidFill>
                  <a:schemeClr val="tx2"/>
                </a:solidFill>
              </a:rPr>
              <a:t>- Samma färg mixad med vit eller svart för kontrast.</a:t>
            </a:r>
            <a:br>
              <a:rPr lang="en-US" sz="1700" b="0" cap="all">
                <a:solidFill>
                  <a:schemeClr val="tx2"/>
                </a:solidFill>
              </a:rPr>
            </a:br>
            <a:r>
              <a:rPr lang="en-US" sz="1700" b="0" cap="all">
                <a:solidFill>
                  <a:schemeClr val="tx2"/>
                </a:solidFill>
              </a:rPr>
              <a:t>- Funkar väl med digital modern design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3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fferent science and technology icons on a green background">
            <a:extLst>
              <a:ext uri="{FF2B5EF4-FFF2-40B4-BE49-F238E27FC236}">
                <a16:creationId xmlns:a16="http://schemas.microsoft.com/office/drawing/2014/main" id="{C5B4078A-4166-44D9-9164-4CAA0092C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0" r="3" b="6738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989FB-1F9C-5F4E-BEA3-1306AC03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tx2"/>
                </a:solidFill>
              </a:rPr>
              <a:t>Design </a:t>
            </a:r>
            <a:r>
              <a:rPr lang="en-US" b="0" cap="all" dirty="0" err="1">
                <a:solidFill>
                  <a:schemeClr val="tx2"/>
                </a:solidFill>
              </a:rPr>
              <a:t>Verktyg</a:t>
            </a:r>
            <a:endParaRPr lang="en-US" b="0" cap="all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F807C5A-4DDE-4449-B560-256AC3E6E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23" b="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D5246-C87D-8044-BB12-2BE6F755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237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000" b="0" cap="all">
                <a:solidFill>
                  <a:schemeClr val="bg1"/>
                </a:solidFill>
              </a:rPr>
              <a:t>Färgteori </a:t>
            </a:r>
          </a:p>
        </p:txBody>
      </p:sp>
    </p:spTree>
    <p:extLst>
      <p:ext uri="{BB962C8B-B14F-4D97-AF65-F5344CB8AC3E}">
        <p14:creationId xmlns:p14="http://schemas.microsoft.com/office/powerpoint/2010/main" val="55070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2BED0-296E-2F4B-8FD2-35B94410F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sv-SE" dirty="0"/>
              <a:t>Color </a:t>
            </a:r>
            <a:r>
              <a:rPr lang="sv-SE" dirty="0" err="1"/>
              <a:t>Hunt</a:t>
            </a:r>
            <a:endParaRPr lang="sv-S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557F7552-21BE-2745-BF63-06952F06E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337" y="3382962"/>
            <a:ext cx="3048000" cy="1943100"/>
          </a:xfrm>
        </p:spPr>
      </p:pic>
      <p:pic>
        <p:nvPicPr>
          <p:cNvPr id="5" name="Content Placeholder 4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28997A17-FFA6-6943-BD2C-CBF581C93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62" r="13794" b="-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29722-264B-0241-B1E8-838451C6878D}"/>
              </a:ext>
            </a:extLst>
          </p:cNvPr>
          <p:cNvSpPr txBox="1"/>
          <p:nvPr/>
        </p:nvSpPr>
        <p:spPr>
          <a:xfrm>
            <a:off x="6499416" y="6254105"/>
            <a:ext cx="3910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/>
              <a:t>https</a:t>
            </a:r>
            <a:r>
              <a:rPr lang="sv-SE" sz="2800" dirty="0"/>
              <a:t>://</a:t>
            </a:r>
            <a:r>
              <a:rPr lang="sv-SE" sz="2800" dirty="0" err="1"/>
              <a:t>colorhunt.co</a:t>
            </a:r>
            <a:r>
              <a:rPr lang="sv-SE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2728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4CCB8-5460-4940-B9F5-99278256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sv-SE" dirty="0"/>
              <a:t>Flat UI Colors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D95EF6DE-23CE-6043-9089-99017036F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3537589"/>
            <a:ext cx="3616325" cy="1633847"/>
          </a:xfrm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6621ECF-86FF-874E-AA00-60309BE0A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14" y="1661950"/>
            <a:ext cx="6514470" cy="35340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62EC5-759F-9444-BED1-708BC872ED49}"/>
              </a:ext>
            </a:extLst>
          </p:cNvPr>
          <p:cNvSpPr txBox="1"/>
          <p:nvPr/>
        </p:nvSpPr>
        <p:spPr>
          <a:xfrm>
            <a:off x="6202091" y="6254105"/>
            <a:ext cx="4505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/>
              <a:t>https</a:t>
            </a:r>
            <a:r>
              <a:rPr lang="sv-SE" sz="2800" dirty="0"/>
              <a:t>://</a:t>
            </a:r>
            <a:r>
              <a:rPr lang="sv-SE" sz="2800" dirty="0" err="1"/>
              <a:t>flatuicolors.com</a:t>
            </a:r>
            <a:r>
              <a:rPr lang="sv-SE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11252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B9944-0E5F-934D-B4F8-EA15D318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sv-SE" sz="3100" dirty="0"/>
              <a:t>Material design </a:t>
            </a:r>
            <a:r>
              <a:rPr lang="sv-SE" sz="3100" dirty="0" err="1"/>
              <a:t>palette</a:t>
            </a:r>
            <a:endParaRPr lang="sv-SE" sz="31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69998140-441B-FA46-A062-20CB26B0F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3473637"/>
            <a:ext cx="3616325" cy="1761750"/>
          </a:xfrm>
        </p:spPr>
      </p:pic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F1EFBE-2095-5145-8EFC-4139FC305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0" r="15972" b="2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A69AD-F83D-AC41-892E-6BA830FEADC9}"/>
              </a:ext>
            </a:extLst>
          </p:cNvPr>
          <p:cNvSpPr txBox="1"/>
          <p:nvPr/>
        </p:nvSpPr>
        <p:spPr>
          <a:xfrm>
            <a:off x="5329096" y="6254105"/>
            <a:ext cx="6251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/>
              <a:t>https</a:t>
            </a:r>
            <a:r>
              <a:rPr lang="sv-SE" sz="2800" dirty="0"/>
              <a:t>://</a:t>
            </a:r>
            <a:r>
              <a:rPr lang="sv-SE" sz="2800" dirty="0" err="1"/>
              <a:t>www.materialpalette.com</a:t>
            </a:r>
            <a:r>
              <a:rPr lang="sv-SE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1044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99E45-76D0-C946-8BF4-C630183F9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sv-SE" dirty="0" err="1"/>
              <a:t>ColorZilla</a:t>
            </a:r>
            <a:br>
              <a:rPr lang="sv-SE" dirty="0"/>
            </a:br>
            <a:r>
              <a:rPr lang="sv-SE" dirty="0"/>
              <a:t>extension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E035C8-5245-5144-B574-6C52914D8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3344422"/>
            <a:ext cx="3616325" cy="2020181"/>
          </a:xfrm>
        </p:spPr>
      </p:pic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C35411CB-755A-FC45-A4EA-A07FFE914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14" y="1816668"/>
            <a:ext cx="6514470" cy="32246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805F6-E359-0441-8FEF-D864BF3510E8}"/>
              </a:ext>
            </a:extLst>
          </p:cNvPr>
          <p:cNvSpPr txBox="1"/>
          <p:nvPr/>
        </p:nvSpPr>
        <p:spPr>
          <a:xfrm>
            <a:off x="5873449" y="6254105"/>
            <a:ext cx="5129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err="1"/>
              <a:t>https</a:t>
            </a:r>
            <a:r>
              <a:rPr lang="sv-SE" sz="2800" dirty="0"/>
              <a:t>://</a:t>
            </a:r>
            <a:r>
              <a:rPr lang="sv-SE" sz="2800" dirty="0" err="1"/>
              <a:t>www.colorzilla.com</a:t>
            </a:r>
            <a:r>
              <a:rPr lang="sv-SE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1196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5AE16-C810-D943-8DE4-AC0FF540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sv-SE"/>
              <a:t>Ytterligare läsning</a:t>
            </a:r>
            <a:endParaRPr lang="sv-SE" dirty="0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F39D8-A96F-0345-BA11-483C9DE6B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sv-SE">
                <a:hlinkClick r:id="rId2"/>
              </a:rPr>
              <a:t>https://uxplanet.org/create-emotion-with-color-in-ux-design-446a3766b085#.833er7ned</a:t>
            </a:r>
            <a:endParaRPr lang="sv-SE" dirty="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D8599FAB-3DC2-4FFF-BFAE-98CF51D90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2911" y="1295962"/>
            <a:ext cx="4266076" cy="4266076"/>
          </a:xfrm>
          <a:prstGeom prst="rect">
            <a:avLst/>
          </a:prstGeom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38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AFC9462-3DD7-E245-8D66-A15316B8E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99304-9EDF-5047-B23C-7073388D8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863600"/>
            <a:ext cx="6007100" cy="336649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l"/>
            <a:r>
              <a:rPr lang="en-US" sz="6000" b="0" cap="all">
                <a:solidFill>
                  <a:schemeClr val="bg1"/>
                </a:solidFill>
              </a:rPr>
              <a:t>Typografi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760C7-131A-1D46-BBBA-522D2DF70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290191"/>
            <a:ext cx="6074001" cy="134568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l">
              <a:lnSpc>
                <a:spcPct val="150000"/>
              </a:lnSpc>
              <a:spcBef>
                <a:spcPts val="930"/>
              </a:spcBef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23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6907"/>
            <a:ext cx="12192000" cy="2374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AE2E7-03FA-3948-AFE8-4944F68E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02" y="4153113"/>
            <a:ext cx="9180747" cy="12484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400" b="0" cap="all">
                <a:solidFill>
                  <a:schemeClr val="bg1"/>
                </a:solidFill>
              </a:rPr>
              <a:t>Fonter spelar roll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979202"/>
            <a:ext cx="1006766" cy="2249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394F340-AB4E-6B4B-9101-1E5F644CD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102" y="484632"/>
            <a:ext cx="7252783" cy="29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69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EE865D-5A59-4DD1-A94D-A8DBE4A9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9723A0-D41B-4C41-8D49-B56A87465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467"/>
            <a:ext cx="64291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78E4380-EB41-B64D-BD08-2AD444866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341" y="1302222"/>
            <a:ext cx="10233744" cy="42725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B8E2193-D83A-4F93-AA5A-6B128ADC2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15" y="6214533"/>
            <a:ext cx="11599127" cy="64346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65BEC9-9A64-4330-A094-2323D0EE1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891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1DA58A-A755-4FCE-9BED-1E4AD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146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23EFB5-5855-497F-AC57-6C194148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6184551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5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5508"/>
            <a:ext cx="12188950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9F145-1BB0-1C40-9EAC-BFD3AA13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Serif font familjen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DA64484-AAB3-4C54-966F-4C52B323D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4238046"/>
            <a:ext cx="3754671" cy="1741404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sz="1600" b="0">
                <a:solidFill>
                  <a:schemeClr val="tx2"/>
                </a:solidFill>
              </a:rPr>
              <a:t>Serif teckensnitt har en liten streck i kanterna på varje bokstav. De skapar en känsla av formalitet och elegans.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67615"/>
            <a:ext cx="4603482" cy="69038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6123441"/>
            <a:ext cx="7534656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E42470F-74BA-5244-9F7D-061D122B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671" y="3044273"/>
            <a:ext cx="2843784" cy="113040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6A898E0-0F1C-4CD6-BBAB-3A481A2F0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1057665"/>
            <a:ext cx="64008" cy="5065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30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51C92-B5E6-BF42-80A2-07A6E211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tx2"/>
                </a:solidFill>
              </a:rPr>
              <a:t>Serif</a:t>
            </a:r>
            <a:br>
              <a:rPr lang="en-US" b="0" cap="all" dirty="0">
                <a:solidFill>
                  <a:schemeClr val="tx2"/>
                </a:solidFill>
              </a:rPr>
            </a:br>
            <a:r>
              <a:rPr lang="en-US" b="0" cap="all" dirty="0" err="1">
                <a:solidFill>
                  <a:schemeClr val="tx2"/>
                </a:solidFill>
              </a:rPr>
              <a:t>olika</a:t>
            </a:r>
            <a:r>
              <a:rPr lang="en-US" b="0" cap="all" dirty="0">
                <a:solidFill>
                  <a:schemeClr val="tx2"/>
                </a:solidFill>
              </a:rPr>
              <a:t> </a:t>
            </a:r>
            <a:r>
              <a:rPr lang="en-US" b="0" cap="all" dirty="0" err="1">
                <a:solidFill>
                  <a:schemeClr val="tx2"/>
                </a:solidFill>
              </a:rPr>
              <a:t>tidsstilar</a:t>
            </a:r>
            <a:endParaRPr lang="en-US" b="0" cap="all" dirty="0">
              <a:solidFill>
                <a:schemeClr val="tx2"/>
              </a:solidFill>
            </a:endParaRP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26566619-625E-2546-B1F0-81AE0536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976" y="2146574"/>
            <a:ext cx="2816248" cy="352031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291DDDE-ED03-6B4B-A29B-10DFE30A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76" y="4483086"/>
            <a:ext cx="2800492" cy="798140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CD112A-B8C4-DD4E-AA83-510B6FF4F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23124" y="2590650"/>
            <a:ext cx="2810552" cy="20376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67615"/>
            <a:ext cx="4603482" cy="69038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6123441"/>
            <a:ext cx="7534656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A898E0-0F1C-4CD6-BBAB-3A481A2F0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1057665"/>
            <a:ext cx="64008" cy="5065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F71D3E-0832-4789-A561-3A3C31901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3572836"/>
            <a:ext cx="38404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5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AE04F-84EA-BE40-A909-8357D31F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Stämningar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ompany name&#10;&#10;Description automatically generated">
            <a:extLst>
              <a:ext uri="{FF2B5EF4-FFF2-40B4-BE49-F238E27FC236}">
                <a16:creationId xmlns:a16="http://schemas.microsoft.com/office/drawing/2014/main" id="{3E33EFCA-E84E-F543-A6BB-4B8BD331D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85" y="1514812"/>
            <a:ext cx="6236248" cy="417828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97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95508"/>
            <a:ext cx="7582419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93596-B1B3-1843-86DD-499A43E0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589" y="1709530"/>
            <a:ext cx="5837464" cy="3311479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6000" b="0" cap="all">
                <a:solidFill>
                  <a:schemeClr val="tx2"/>
                </a:solidFill>
              </a:rPr>
              <a:t>Font för tidningar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64D468-1E45-8E4A-9B9A-7FDB1FAC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932" y="1422302"/>
            <a:ext cx="2794327" cy="185822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1CB6093-10D6-4BC3-8760-41DFC01B1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3424" y="3577470"/>
            <a:ext cx="4608576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32B335ED-3035-C949-8F37-D7DA98625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759" y="4420879"/>
            <a:ext cx="3968496" cy="7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30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5508"/>
            <a:ext cx="12188950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2033C-27AB-A74F-85D9-3A053C5D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tx2"/>
                </a:solidFill>
              </a:rPr>
              <a:t>Sans-Serif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67615"/>
            <a:ext cx="4603482" cy="690385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6123441"/>
            <a:ext cx="7534656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136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821AE3-311D-B64B-BF84-E3B312CEF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9671" y="2564820"/>
            <a:ext cx="2843784" cy="208931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6A898E0-0F1C-4CD6-BBAB-3A481A2F0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00792" y="1057665"/>
            <a:ext cx="64008" cy="5065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84FF7CF-12A0-CE4C-B8A5-A8F01206F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600" y="2681689"/>
            <a:ext cx="2843784" cy="18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0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B400EA-5FC8-C144-861B-C28DF3C1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SANS-Serif</a:t>
            </a:r>
            <a:br>
              <a:rPr lang="en-US" b="0" cap="all">
                <a:solidFill>
                  <a:schemeClr val="bg1"/>
                </a:solidFill>
              </a:rPr>
            </a:br>
            <a:r>
              <a:rPr lang="en-US" b="0" cap="all">
                <a:solidFill>
                  <a:schemeClr val="bg1"/>
                </a:solidFill>
              </a:rPr>
              <a:t>olika tidsstilar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46789C-1A01-E241-A467-487E0698E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285" y="1475835"/>
            <a:ext cx="6236248" cy="425623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5813" y="0"/>
            <a:ext cx="4016188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095508"/>
            <a:ext cx="12187426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7A4C1-EA0D-BE42-AC2A-62865E27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58" y="273120"/>
            <a:ext cx="6623040" cy="378460"/>
          </a:xfrm>
        </p:spPr>
        <p:txBody>
          <a:bodyPr vert="horz" lIns="109728" tIns="109728" rIns="109728" bIns="91440" rtlCol="0" anchor="ctr"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sz="2500" dirty="0" err="1"/>
              <a:t>Hur</a:t>
            </a:r>
            <a:r>
              <a:rPr lang="en-US" sz="2500" dirty="0"/>
              <a:t> </a:t>
            </a:r>
            <a:r>
              <a:rPr lang="en-US" sz="2500" dirty="0" err="1"/>
              <a:t>typsnitt</a:t>
            </a:r>
            <a:r>
              <a:rPr lang="en-US" sz="2500" dirty="0"/>
              <a:t> </a:t>
            </a:r>
            <a:r>
              <a:rPr lang="en-US" sz="2500" dirty="0" err="1"/>
              <a:t>bestämmer</a:t>
            </a:r>
            <a:r>
              <a:rPr lang="en-US" sz="2500" dirty="0"/>
              <a:t> </a:t>
            </a:r>
            <a:r>
              <a:rPr lang="en-US" sz="2500" dirty="0" err="1"/>
              <a:t>läsbarhet</a:t>
            </a:r>
            <a:endParaRPr lang="en-US" sz="2500" dirty="0"/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A17691-B241-7F44-A041-6FC22369B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486" y="1421822"/>
            <a:ext cx="6277291" cy="428425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144405"/>
            <a:ext cx="8150087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2523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521E0E-3F91-9F41-9A21-B283AEFBEDBA}"/>
              </a:ext>
            </a:extLst>
          </p:cNvPr>
          <p:cNvSpPr/>
          <p:nvPr/>
        </p:nvSpPr>
        <p:spPr>
          <a:xfrm>
            <a:off x="835269" y="1677453"/>
            <a:ext cx="2716823" cy="1751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EE9CC-0F2C-704F-BEA4-0AEE2CAFF606}"/>
              </a:ext>
            </a:extLst>
          </p:cNvPr>
          <p:cNvSpPr/>
          <p:nvPr/>
        </p:nvSpPr>
        <p:spPr>
          <a:xfrm>
            <a:off x="789114" y="3822088"/>
            <a:ext cx="2910254" cy="1846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80278-657B-A446-93AD-0EEC726C5FB8}"/>
              </a:ext>
            </a:extLst>
          </p:cNvPr>
          <p:cNvSpPr txBox="1"/>
          <p:nvPr/>
        </p:nvSpPr>
        <p:spPr>
          <a:xfrm>
            <a:off x="8591226" y="2271287"/>
            <a:ext cx="3038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De olika typsnitten på t.ex. en hastighetsmätare gör att det tar i snitt 11% längre tid att kunna läsa av hastigheten i typsnittet ”</a:t>
            </a:r>
            <a:r>
              <a:rPr lang="sv-SE" dirty="0" err="1"/>
              <a:t>Grotesque</a:t>
            </a:r>
            <a:r>
              <a:rPr lang="sv-SE" dirty="0"/>
              <a:t>” kontra ”Humanist” typsnitt.</a:t>
            </a:r>
          </a:p>
          <a:p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7F058-EC93-D04A-8132-96C6A86936EB}"/>
              </a:ext>
            </a:extLst>
          </p:cNvPr>
          <p:cNvSpPr txBox="1"/>
          <p:nvPr/>
        </p:nvSpPr>
        <p:spPr>
          <a:xfrm>
            <a:off x="1985364" y="3317330"/>
            <a:ext cx="671749" cy="573247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pc="150" dirty="0">
                <a:solidFill>
                  <a:srgbClr val="FF0000"/>
                </a:soli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467538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14A1-042E-2F4E-9D11-F34631A7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Skillnader i läsbarhet</a:t>
            </a:r>
          </a:p>
        </p:txBody>
      </p:sp>
      <p:pic>
        <p:nvPicPr>
          <p:cNvPr id="11" name="Content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E0A9B7B-5B52-124D-8D83-770EC1DE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863" y="2267275"/>
            <a:ext cx="6172200" cy="2072625"/>
          </a:xfrm>
        </p:spPr>
      </p:pic>
    </p:spTree>
    <p:extLst>
      <p:ext uri="{BB962C8B-B14F-4D97-AF65-F5344CB8AC3E}">
        <p14:creationId xmlns:p14="http://schemas.microsoft.com/office/powerpoint/2010/main" val="1622247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CF6E4-C4D3-EF4C-92E8-85101237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 dirty="0" err="1"/>
              <a:t>Kombinera</a:t>
            </a:r>
            <a:r>
              <a:rPr lang="en-US" sz="2800" dirty="0"/>
              <a:t> Serif </a:t>
            </a:r>
            <a:r>
              <a:rPr lang="en-US" sz="2800" dirty="0" err="1"/>
              <a:t>och</a:t>
            </a:r>
            <a:r>
              <a:rPr lang="en-US" sz="2800" dirty="0"/>
              <a:t> Sans-Serif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D3B53-85C4-6143-B1A1-62B2BA5A1969}"/>
              </a:ext>
            </a:extLst>
          </p:cNvPr>
          <p:cNvSpPr txBox="1"/>
          <p:nvPr/>
        </p:nvSpPr>
        <p:spPr>
          <a:xfrm>
            <a:off x="637874" y="2934455"/>
            <a:ext cx="3616073" cy="284013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Skapar kontrast och intresse för din text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53ECD96-7A7C-FB46-9460-AFB269E5C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8714" y="2117963"/>
            <a:ext cx="6514470" cy="26220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75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BB77F-1E64-7F43-B84A-D5C4BF5A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/>
              <a:t>Sans-Serif </a:t>
            </a:r>
            <a:r>
              <a:rPr lang="en-US" dirty="0" err="1"/>
              <a:t>och</a:t>
            </a:r>
            <a:r>
              <a:rPr lang="en-US" dirty="0"/>
              <a:t> Serif</a:t>
            </a:r>
            <a:endParaRPr lang="sv-S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4C970C-6FC4-4745-AF3F-157BFA191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dirty="0" err="1"/>
              <a:t>Funkar</a:t>
            </a:r>
            <a:endParaRPr lang="en-US" dirty="0"/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5B25979-9EFC-C74B-88E8-B1BD3CB25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14" y="2044675"/>
            <a:ext cx="6514470" cy="27686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68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47AB4-2826-E94F-A818-2199CD03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 err="1"/>
              <a:t>Gör</a:t>
            </a:r>
            <a:r>
              <a:rPr lang="en-US" dirty="0"/>
              <a:t> </a:t>
            </a:r>
            <a:r>
              <a:rPr lang="en-US" dirty="0" err="1"/>
              <a:t>ej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här</a:t>
            </a:r>
            <a:endParaRPr lang="sv-S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1F8C4E-B150-4871-9AC5-94409605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sv-SE" dirty="0"/>
              <a:t>Kombinera inte samma typ I </a:t>
            </a:r>
            <a:r>
              <a:rPr lang="sv-SE" dirty="0" err="1"/>
              <a:t>heading</a:t>
            </a:r>
            <a:r>
              <a:rPr lang="sv-SE" dirty="0"/>
              <a:t> och brödtext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841997-A400-464D-9CDD-014B6EC0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14" y="1914386"/>
            <a:ext cx="6514470" cy="30292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3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08162-3AFC-694E-9CBB-B1597D97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sv-SE" sz="3300"/>
              <a:t>Ha ej för många fonter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C6AC72-24F2-4169-AF65-47656253A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dirty="0" err="1"/>
              <a:t>Två</a:t>
            </a:r>
            <a:r>
              <a:rPr lang="en-US" dirty="0"/>
              <a:t> ser bra </a:t>
            </a:r>
            <a:r>
              <a:rPr lang="en-US" dirty="0" err="1"/>
              <a:t>ut</a:t>
            </a:r>
            <a:endParaRPr lang="en-US" dirty="0"/>
          </a:p>
          <a:p>
            <a:r>
              <a:rPr lang="en-US" dirty="0"/>
              <a:t>Tre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dra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det men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blande</a:t>
            </a:r>
            <a:r>
              <a:rPr lang="en-US" dirty="0"/>
              <a:t> </a:t>
            </a:r>
            <a:r>
              <a:rPr lang="en-US" dirty="0" err="1"/>
              <a:t>fler</a:t>
            </a:r>
            <a:r>
              <a:rPr lang="en-US" dirty="0"/>
              <a:t> </a:t>
            </a:r>
            <a:r>
              <a:rPr lang="en-US" dirty="0" err="1"/>
              <a:t>fonter</a:t>
            </a:r>
            <a:r>
              <a:rPr lang="en-US" dirty="0"/>
              <a:t> ser </a:t>
            </a:r>
            <a:r>
              <a:rPr lang="en-US" dirty="0" err="1"/>
              <a:t>inte</a:t>
            </a:r>
            <a:r>
              <a:rPr lang="en-US" dirty="0"/>
              <a:t> bra </a:t>
            </a:r>
            <a:r>
              <a:rPr lang="en-US" dirty="0" err="1"/>
              <a:t>ut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308D3E1-EE35-1047-8BBD-042FAA9A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14" y="2590262"/>
            <a:ext cx="6514470" cy="167747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42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16EA-E5FD-3E43-8C59-44200612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Olika fonter har olika ”humör” – Blanda ej</a:t>
            </a:r>
          </a:p>
        </p:txBody>
      </p:sp>
      <p:pic>
        <p:nvPicPr>
          <p:cNvPr id="5" name="Content Placeholder 4" descr="A picture containing text, toiletry, perfume, businesscard&#10;&#10;Description automatically generated">
            <a:extLst>
              <a:ext uri="{FF2B5EF4-FFF2-40B4-BE49-F238E27FC236}">
                <a16:creationId xmlns:a16="http://schemas.microsoft.com/office/drawing/2014/main" id="{144A361D-6C32-7F4E-B66D-E37E991C9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863" y="1530722"/>
            <a:ext cx="6172200" cy="3545731"/>
          </a:xfrm>
        </p:spPr>
      </p:pic>
    </p:spTree>
    <p:extLst>
      <p:ext uri="{BB962C8B-B14F-4D97-AF65-F5344CB8AC3E}">
        <p14:creationId xmlns:p14="http://schemas.microsoft.com/office/powerpoint/2010/main" val="405189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ed sports car&#10;&#10;Description automatically generated">
            <a:extLst>
              <a:ext uri="{FF2B5EF4-FFF2-40B4-BE49-F238E27FC236}">
                <a16:creationId xmlns:a16="http://schemas.microsoft.com/office/drawing/2014/main" id="{D804A767-10BE-7249-9CE4-FD92B80F4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09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A096C-7C18-AD4F-BE4A-60E38035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Spännande</a:t>
            </a:r>
            <a:br>
              <a:rPr lang="en-US" b="0" cap="all">
                <a:solidFill>
                  <a:schemeClr val="tx2"/>
                </a:solidFill>
              </a:rPr>
            </a:br>
            <a:r>
              <a:rPr lang="en-US" b="0" cap="all">
                <a:solidFill>
                  <a:schemeClr val="tx2"/>
                </a:solidFill>
              </a:rPr>
              <a:t>Snabbhet</a:t>
            </a:r>
            <a:br>
              <a:rPr lang="en-US" b="0" cap="all">
                <a:solidFill>
                  <a:schemeClr val="tx2"/>
                </a:solidFill>
              </a:rPr>
            </a:br>
            <a:r>
              <a:rPr lang="en-US" b="0" cap="all">
                <a:solidFill>
                  <a:schemeClr val="tx2"/>
                </a:solidFill>
              </a:rPr>
              <a:t>Intensitet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7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0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95508"/>
            <a:ext cx="7582419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D9041-E8D2-A34C-A28C-3102F1F5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589" y="1709530"/>
            <a:ext cx="5837464" cy="3311479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200" b="0" cap="all">
                <a:solidFill>
                  <a:schemeClr val="tx2"/>
                </a:solidFill>
              </a:rPr>
              <a:t>Kärlek</a:t>
            </a:r>
            <a:br>
              <a:rPr lang="en-US" sz="4200" b="0" cap="all">
                <a:solidFill>
                  <a:schemeClr val="tx2"/>
                </a:solidFill>
              </a:rPr>
            </a:br>
            <a:r>
              <a:rPr lang="en-US" sz="4200" b="0" cap="all">
                <a:solidFill>
                  <a:schemeClr val="tx2"/>
                </a:solidFill>
              </a:rPr>
              <a:t>Förälskelse </a:t>
            </a:r>
            <a:br>
              <a:rPr lang="en-US" sz="4200" b="0" cap="all">
                <a:solidFill>
                  <a:schemeClr val="tx2"/>
                </a:solidFill>
              </a:rPr>
            </a:br>
            <a:r>
              <a:rPr lang="en-US" sz="4200" b="0" cap="all">
                <a:solidFill>
                  <a:schemeClr val="tx2"/>
                </a:solidFill>
              </a:rPr>
              <a:t>Förtjusning</a:t>
            </a:r>
            <a:br>
              <a:rPr lang="en-US" sz="4200" b="0" cap="all">
                <a:solidFill>
                  <a:schemeClr val="tx2"/>
                </a:solidFill>
              </a:rPr>
            </a:br>
            <a:r>
              <a:rPr lang="en-US" sz="4200" b="0" cap="all">
                <a:solidFill>
                  <a:schemeClr val="tx2"/>
                </a:solidFill>
              </a:rPr>
              <a:t>Lycka</a:t>
            </a:r>
          </a:p>
        </p:txBody>
      </p:sp>
      <p:pic>
        <p:nvPicPr>
          <p:cNvPr id="5" name="Content Placeholder 4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429D49F3-5BA5-EE49-AE61-5B37EBF33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87" r="1" b="1"/>
          <a:stretch/>
        </p:blipFill>
        <p:spPr>
          <a:xfrm>
            <a:off x="8057478" y="1828706"/>
            <a:ext cx="3638888" cy="355049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8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53C36194-C396-5646-B1FA-D2DCE5E6C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89" b="-2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49C89-D9FA-3F49-A82E-85D9EA8C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2800" b="0" cap="all">
                <a:solidFill>
                  <a:schemeClr val="tx2"/>
                </a:solidFill>
              </a:rPr>
              <a:t>Uppmärksamhet</a:t>
            </a:r>
            <a:br>
              <a:rPr lang="en-US" sz="2800" b="0" cap="all">
                <a:solidFill>
                  <a:schemeClr val="tx2"/>
                </a:solidFill>
              </a:rPr>
            </a:br>
            <a:r>
              <a:rPr lang="en-US" sz="2800" b="0" cap="all">
                <a:solidFill>
                  <a:schemeClr val="tx2"/>
                </a:solidFill>
              </a:rPr>
              <a:t>IntensivItet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F7AD44-96A6-43F6-9FCB-EF3EB17B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914" y="4238046"/>
            <a:ext cx="3806919" cy="174140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0">
                <a:solidFill>
                  <a:schemeClr val="tx2"/>
                </a:solidFill>
              </a:rPr>
              <a:t>Jobbig att titta på länge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9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2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6532EDE-06A2-DE4A-94B4-57C803820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18" r="3" b="8264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17F65-805E-E243-A529-0355720F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Fräschhet</a:t>
            </a:r>
            <a:br>
              <a:rPr lang="en-US" b="0" cap="all">
                <a:solidFill>
                  <a:schemeClr val="tx2"/>
                </a:solidFill>
              </a:rPr>
            </a:br>
            <a:r>
              <a:rPr lang="en-US" b="0" cap="all">
                <a:solidFill>
                  <a:schemeClr val="tx2"/>
                </a:solidFill>
              </a:rPr>
              <a:t>Friskhet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2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4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5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ontaining, vegetable&#10;&#10;Description automatically generated">
            <a:extLst>
              <a:ext uri="{FF2B5EF4-FFF2-40B4-BE49-F238E27FC236}">
                <a16:creationId xmlns:a16="http://schemas.microsoft.com/office/drawing/2014/main" id="{6CD446A6-F7D8-BA47-AF80-AAE79A606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22" r="1542" b="1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0B864-DCA2-7F42-88E3-C2DEC9A3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3300" b="0" cap="all">
                <a:solidFill>
                  <a:schemeClr val="tx2"/>
                </a:solidFill>
              </a:rPr>
              <a:t>Hälsosamhet</a:t>
            </a:r>
            <a:br>
              <a:rPr lang="en-US" sz="3300" b="0" cap="all">
                <a:solidFill>
                  <a:schemeClr val="tx2"/>
                </a:solidFill>
              </a:rPr>
            </a:br>
            <a:r>
              <a:rPr lang="en-US" sz="3300" b="0" cap="all">
                <a:solidFill>
                  <a:schemeClr val="tx2"/>
                </a:solidFill>
              </a:rPr>
              <a:t>Tillväxt</a:t>
            </a:r>
            <a:br>
              <a:rPr lang="en-US" sz="3300" b="0" cap="all">
                <a:solidFill>
                  <a:schemeClr val="tx2"/>
                </a:solidFill>
              </a:rPr>
            </a:br>
            <a:r>
              <a:rPr lang="en-US" sz="3300" b="0" cap="all">
                <a:solidFill>
                  <a:schemeClr val="tx2"/>
                </a:solidFill>
              </a:rPr>
              <a:t>Lugnhet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5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55" y="-4078"/>
            <a:ext cx="4641096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52312BDE-019B-7844-B5A2-AA81E4317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45" r="8605" b="2"/>
          <a:stretch/>
        </p:blipFill>
        <p:spPr>
          <a:xfrm>
            <a:off x="20" y="1074544"/>
            <a:ext cx="7562606" cy="50698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1095508"/>
            <a:ext cx="4603482" cy="50168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12C97-BF6F-DA40-92BD-A0070895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Stabilitet</a:t>
            </a:r>
            <a:br>
              <a:rPr lang="en-US" b="0" cap="all">
                <a:solidFill>
                  <a:schemeClr val="tx2"/>
                </a:solidFill>
              </a:rPr>
            </a:br>
            <a:r>
              <a:rPr lang="en-US" b="0" cap="all">
                <a:solidFill>
                  <a:schemeClr val="tx2"/>
                </a:solidFill>
              </a:rPr>
              <a:t>Förtroende</a:t>
            </a:r>
            <a:br>
              <a:rPr lang="en-US" b="0" cap="all">
                <a:solidFill>
                  <a:schemeClr val="tx2"/>
                </a:solidFill>
              </a:rPr>
            </a:br>
            <a:r>
              <a:rPr lang="en-US" b="0" cap="all">
                <a:solidFill>
                  <a:schemeClr val="tx2"/>
                </a:solidFill>
              </a:rPr>
              <a:t>Ärlighet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94009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412428"/>
      </a:dk2>
      <a:lt2>
        <a:srgbClr val="E2E8E7"/>
      </a:lt2>
      <a:accent1>
        <a:srgbClr val="C6969D"/>
      </a:accent1>
      <a:accent2>
        <a:srgbClr val="BA8F7F"/>
      </a:accent2>
      <a:accent3>
        <a:srgbClr val="B0A282"/>
      </a:accent3>
      <a:accent4>
        <a:srgbClr val="A2A873"/>
      </a:accent4>
      <a:accent5>
        <a:srgbClr val="94AA81"/>
      </a:accent5>
      <a:accent6>
        <a:srgbClr val="7BAF78"/>
      </a:accent6>
      <a:hlink>
        <a:srgbClr val="568E86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348</Words>
  <Application>Microsoft Macintosh PowerPoint</Application>
  <PresentationFormat>Widescreen</PresentationFormat>
  <Paragraphs>55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Meiryo</vt:lpstr>
      <vt:lpstr>Calibri</vt:lpstr>
      <vt:lpstr>Corbel</vt:lpstr>
      <vt:lpstr>ShojiVTI</vt:lpstr>
      <vt:lpstr>Gränssnittsdesign</vt:lpstr>
      <vt:lpstr>Färgteori </vt:lpstr>
      <vt:lpstr>Stämningar</vt:lpstr>
      <vt:lpstr>Spännande Snabbhet Intensitet</vt:lpstr>
      <vt:lpstr>Kärlek Förälskelse  Förtjusning Lycka</vt:lpstr>
      <vt:lpstr>Uppmärksamhet IntensivItet</vt:lpstr>
      <vt:lpstr>Fräschhet Friskhet</vt:lpstr>
      <vt:lpstr>Hälsosamhet Tillväxt Lugnhet</vt:lpstr>
      <vt:lpstr>Stabilitet Förtroende Ärlighet</vt:lpstr>
      <vt:lpstr>Inger Förtroende</vt:lpstr>
      <vt:lpstr>Lyxigt Majestätisk Rikedom Feminitet</vt:lpstr>
      <vt:lpstr>Mer om färger</vt:lpstr>
      <vt:lpstr>Färghjulet</vt:lpstr>
      <vt:lpstr>Analogous Colors - Inte ansträngande - Bra för bakgrunder - UI</vt:lpstr>
      <vt:lpstr>Complementary Colours - Ojämn desig - Färger stöter sig -Fångar uppmärksamhet - Logo design</vt:lpstr>
      <vt:lpstr>Split Colours - App ikoner Håller det enkelt - Står ut</vt:lpstr>
      <vt:lpstr>Triadic Colours - Jämn och balanserad - Ser väldigt 90-tal ut (överanvändes då)</vt:lpstr>
      <vt:lpstr>Monocromatic - Samma färg mixad med vit eller svart för kontrast. - Funkar väl med digital modern design</vt:lpstr>
      <vt:lpstr>Design Verktyg</vt:lpstr>
      <vt:lpstr>Color Hunt</vt:lpstr>
      <vt:lpstr>Flat UI Colors 2</vt:lpstr>
      <vt:lpstr>Material design palette</vt:lpstr>
      <vt:lpstr>ColorZilla extension</vt:lpstr>
      <vt:lpstr>Ytterligare läsning</vt:lpstr>
      <vt:lpstr>Typografi</vt:lpstr>
      <vt:lpstr>Fonter spelar roll</vt:lpstr>
      <vt:lpstr>PowerPoint Presentation</vt:lpstr>
      <vt:lpstr>Serif font familjen</vt:lpstr>
      <vt:lpstr>Serif olika tidsstilar</vt:lpstr>
      <vt:lpstr>Font för tidningar</vt:lpstr>
      <vt:lpstr>Sans-Serif </vt:lpstr>
      <vt:lpstr>SANS-Serif olika tidsstilar</vt:lpstr>
      <vt:lpstr>Hur typsnitt bestämmer läsbarhet</vt:lpstr>
      <vt:lpstr>Skillnader i läsbarhet</vt:lpstr>
      <vt:lpstr>Kombinera Serif och Sans-Serif</vt:lpstr>
      <vt:lpstr>Sans-Serif och Serif</vt:lpstr>
      <vt:lpstr>Gör ej så här</vt:lpstr>
      <vt:lpstr>Ha ej för många fonter</vt:lpstr>
      <vt:lpstr>Olika fonter har olika ”humör” – Blanda ej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Gränssnittsdesign</dc:title>
  <dc:creator>Lars Strömberg</dc:creator>
  <cp:lastModifiedBy>Lars Strömberg</cp:lastModifiedBy>
  <cp:revision>14</cp:revision>
  <dcterms:created xsi:type="dcterms:W3CDTF">2021-05-05T04:50:08Z</dcterms:created>
  <dcterms:modified xsi:type="dcterms:W3CDTF">2021-05-09T15:22:15Z</dcterms:modified>
</cp:coreProperties>
</file>